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sldIdLst>
    <p:sldId id="256" r:id="rId5"/>
    <p:sldId id="257" r:id="rId6"/>
    <p:sldId id="258" r:id="rId7"/>
    <p:sldId id="259" r:id="rId8"/>
    <p:sldId id="262" r:id="rId9"/>
    <p:sldId id="260" r:id="rId10"/>
    <p:sldId id="261" r:id="rId11"/>
    <p:sldId id="263" r:id="rId12"/>
    <p:sldId id="264" r:id="rId13"/>
    <p:sldId id="265" r:id="rId14"/>
    <p:sldId id="266" r:id="rId15"/>
    <p:sldId id="269" r:id="rId16"/>
    <p:sldId id="267" r:id="rId17"/>
    <p:sldId id="270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6C681-13BB-4C1A-AC51-DD6B36D287D7}" v="733" dt="2025-12-14T07:49:08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19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5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793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03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430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51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58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3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0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5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7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7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8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16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5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0FD2B-8195-42DC-A020-79B62C07A43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3A4DAC-D522-460E-9DF9-EEA30659C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01F6-EFCF-B794-7DAD-F1343F3D1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027" y="2184400"/>
            <a:ext cx="7766936" cy="653626"/>
          </a:xfrm>
        </p:spPr>
        <p:txBody>
          <a:bodyPr/>
          <a:lstStyle/>
          <a:p>
            <a:pPr algn="ctr"/>
            <a:r>
              <a:rPr lang="en-US" sz="40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Tilt/Gesture Controlled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DF2E5-6830-85FE-748D-7B9EEB61F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60" y="3098376"/>
            <a:ext cx="8564879" cy="208769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ECE528/L Robotics and Embedded Systems with Lab</a:t>
            </a:r>
          </a:p>
          <a:p>
            <a:pPr algn="ctr"/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Group: Sean Felker, Prachi Patel</a:t>
            </a:r>
          </a:p>
          <a:p>
            <a:pPr algn="ctr"/>
            <a:r>
              <a:rPr lang="es-ES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 Aaron Nanas</a:t>
            </a:r>
          </a:p>
          <a:p>
            <a:pPr algn="ctr"/>
            <a:r>
              <a:rPr lang="es-ES" sz="28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</a:t>
            </a:r>
            <a:r>
              <a:rPr lang="es-ES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  <a:p>
            <a:pPr algn="ctr"/>
            <a:endParaRPr lang="en-US" sz="28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drawing">
            <a:extLst>
              <a:ext uri="{FF2B5EF4-FFF2-40B4-BE49-F238E27FC236}">
                <a16:creationId xmlns:a16="http://schemas.microsoft.com/office/drawing/2014/main" id="{EC9B33B4-5AFA-4213-CCCE-95EC58944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695" y="525145"/>
            <a:ext cx="59436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9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E160F-0CEB-3349-6DE0-FBB1080C1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C7AC-6234-AC30-8176-BDF55135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23318"/>
            <a:ext cx="8596668" cy="660400"/>
          </a:xfrm>
        </p:spPr>
        <p:txBody>
          <a:bodyPr>
            <a:noAutofit/>
          </a:bodyPr>
          <a:lstStyle/>
          <a:p>
            <a:r>
              <a:rPr lang="en-US" sz="40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Processing Quaternion Data #2: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F9DF4-9D29-D88A-3F84-946CC25F3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1290"/>
            <a:ext cx="3830277" cy="42133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Only need </a:t>
            </a:r>
            <a:r>
              <a:rPr lang="en-US" dirty="0" err="1">
                <a:solidFill>
                  <a:schemeClr val="dk1"/>
                </a:solidFill>
                <a:latin typeface="Times New Roman"/>
                <a:cs typeface="Times New Roman"/>
              </a:rPr>
              <a:t>qx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 and </a:t>
            </a:r>
            <a:r>
              <a:rPr lang="en-US" dirty="0" err="1">
                <a:solidFill>
                  <a:schemeClr val="dk1"/>
                </a:solidFill>
                <a:latin typeface="Times New Roman"/>
                <a:cs typeface="Times New Roman"/>
              </a:rPr>
              <a:t>qy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 readings to determine robot movement – 2 dimensional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Use an if-else statement to drive the motors based on the </a:t>
            </a:r>
            <a:r>
              <a:rPr lang="en-US" dirty="0" err="1">
                <a:solidFill>
                  <a:schemeClr val="dk1"/>
                </a:solidFill>
                <a:latin typeface="Times New Roman"/>
                <a:cs typeface="Times New Roman"/>
              </a:rPr>
              <a:t>qx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 and </a:t>
            </a:r>
            <a:r>
              <a:rPr lang="en-US" dirty="0" err="1">
                <a:solidFill>
                  <a:schemeClr val="dk1"/>
                </a:solidFill>
                <a:latin typeface="Times New Roman"/>
                <a:cs typeface="Times New Roman"/>
              </a:rPr>
              <a:t>qy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Check for the diagonal directions first to prevent overlapping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If both </a:t>
            </a:r>
            <a:r>
              <a:rPr lang="en-US" dirty="0" err="1">
                <a:solidFill>
                  <a:schemeClr val="dk1"/>
                </a:solidFill>
                <a:latin typeface="Times New Roman"/>
                <a:cs typeface="Times New Roman"/>
              </a:rPr>
              <a:t>qx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 and </a:t>
            </a:r>
            <a:r>
              <a:rPr lang="en-US" dirty="0" err="1">
                <a:solidFill>
                  <a:schemeClr val="dk1"/>
                </a:solidFill>
                <a:latin typeface="Times New Roman"/>
                <a:cs typeface="Times New Roman"/>
              </a:rPr>
              <a:t>qy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 are in the range [-0.1, 0.1], the motors will stop</a:t>
            </a:r>
            <a:endParaRPr lang="en-US" dirty="0">
              <a:solidFill>
                <a:schemeClr val="dk1"/>
              </a:solidFill>
            </a:endParaRPr>
          </a:p>
          <a:p>
            <a:pPr>
              <a:buFont typeface="Wingdings 3" panose="05000000000000000000" pitchFamily="2" charset="2"/>
              <a:buChar char=""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Font typeface="Wingdings 3" panose="05000000000000000000" pitchFamily="2" charset="2"/>
              <a:buChar char=""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Font typeface="Wingdings 3" panose="05000000000000000000" pitchFamily="2" charset="2"/>
              <a:buChar char=""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Font typeface="Wingdings 3" panose="05000000000000000000" pitchFamily="2" charset="2"/>
              <a:buChar char=""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40404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E1B8C50-AD45-DEF7-E1FB-1287F3D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59" y="5148037"/>
            <a:ext cx="3019425" cy="1266825"/>
          </a:xfrm>
          <a:prstGeom prst="rect">
            <a:avLst/>
          </a:prstGeom>
        </p:spPr>
      </p:pic>
      <p:pic>
        <p:nvPicPr>
          <p:cNvPr id="7" name="Picture 6" descr="A diagram of arrows pointing to the left and right&#10;&#10;AI-generated content may be incorrect.">
            <a:extLst>
              <a:ext uri="{FF2B5EF4-FFF2-40B4-BE49-F238E27FC236}">
                <a16:creationId xmlns:a16="http://schemas.microsoft.com/office/drawing/2014/main" id="{F4AB2479-9707-1BC4-2050-50AB0C0C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1" r="-428" b="221"/>
          <a:stretch>
            <a:fillRect/>
          </a:stretch>
        </p:blipFill>
        <p:spPr>
          <a:xfrm>
            <a:off x="4975668" y="1836106"/>
            <a:ext cx="4298334" cy="384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D430-EC8A-FCE8-C554-855CDE88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61" y="609600"/>
            <a:ext cx="8616041" cy="713784"/>
          </a:xfrm>
        </p:spPr>
        <p:txBody>
          <a:bodyPr/>
          <a:lstStyle/>
          <a:p>
            <a:r>
              <a:rPr lang="en-US" sz="4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Other Elements:</a:t>
            </a:r>
            <a:endParaRPr lang="en-US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518F7-94DD-2FB9-5BA9-A3B475ABA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000" y="1363528"/>
            <a:ext cx="4185623" cy="576262"/>
          </a:xfrm>
        </p:spPr>
        <p:txBody>
          <a:bodyPr/>
          <a:lstStyle/>
          <a:p>
            <a:r>
              <a:rPr lang="en-US" u="sng">
                <a:latin typeface="Times New Roman"/>
                <a:cs typeface="Times New Roman"/>
              </a:rPr>
              <a:t>Motor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475D3-AF20-A00E-9513-16FB14415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961" y="2034191"/>
            <a:ext cx="4185623" cy="247099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cs typeface="Times New Roman"/>
              </a:rPr>
              <a:t>PWM signals from Timer A0 (pins P2.6 and P2.7) to drive the motors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cs typeface="Times New Roman"/>
              </a:rPr>
              <a:t>50 Hz PWM signal, counting in up/down mode to 15000 on a 1.5 MHz clock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cs typeface="Times New Roman"/>
              </a:rPr>
              <a:t> Toggle/reset mode for the output signals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cs typeface="Times New Roman"/>
              </a:rPr>
              <a:t>Duty cycle % = count value / 15000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cs typeface="Times New Roman"/>
              </a:rPr>
              <a:t>GPIO output pins P5.4 and P5.5 to control motor direction, P3.6 and P3.7 to enable the motors.</a:t>
            </a:r>
            <a:endParaRPr lang="en-US"/>
          </a:p>
          <a:p>
            <a:endParaRPr lang="en-US"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046E7-F94F-6F0D-B11E-7ABAE9010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93184" y="1323384"/>
            <a:ext cx="4185618" cy="576262"/>
          </a:xfrm>
        </p:spPr>
        <p:txBody>
          <a:bodyPr/>
          <a:lstStyle/>
          <a:p>
            <a:r>
              <a:rPr lang="en-US" u="sng" dirty="0">
                <a:latin typeface="Times New Roman"/>
                <a:cs typeface="Times New Roman"/>
              </a:rPr>
              <a:t>EUSCI_A0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D1CF9-1067-A9D5-DCA3-5D78BA1F0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71264" y="2034191"/>
            <a:ext cx="4429457" cy="351747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EUSCI_A0 is configured for UART mode </a:t>
            </a:r>
            <a:endParaRPr lang="en-US" dirty="0">
              <a:latin typeface="Trebuchet MS" panose="020B0603020202020204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9600 baud rate</a:t>
            </a:r>
            <a:endParaRPr lang="en-US" dirty="0">
              <a:latin typeface="Trebuchet MS" panose="020B0603020202020204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8-bit data frame</a:t>
            </a:r>
            <a:endParaRPr lang="en-US" dirty="0">
              <a:latin typeface="Trebuchet MS" panose="020B0603020202020204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LSB first </a:t>
            </a:r>
            <a:endParaRPr lang="en-US" dirty="0">
              <a:latin typeface="Trebuchet MS" panose="020B0603020202020204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No parity</a:t>
            </a:r>
            <a:endParaRPr lang="en-US" dirty="0">
              <a:latin typeface="Trebuchet MS" panose="020B0603020202020204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One stop bit</a:t>
            </a:r>
            <a:endParaRPr lang="en-US" dirty="0">
              <a:latin typeface="Trebuchet MS" panose="020B0603020202020204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Synchronous</a:t>
            </a:r>
            <a:endParaRPr lang="en-US" dirty="0">
              <a:latin typeface="Trebuchet MS" panose="020B0603020202020204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Transmit and receive interrupts enabled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7072A0-4B9B-1418-0580-76692B90B1A0}"/>
              </a:ext>
            </a:extLst>
          </p:cNvPr>
          <p:cNvSpPr txBox="1">
            <a:spLocks/>
          </p:cNvSpPr>
          <p:nvPr/>
        </p:nvSpPr>
        <p:spPr>
          <a:xfrm>
            <a:off x="657960" y="4599589"/>
            <a:ext cx="418562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>
                <a:latin typeface="Times New Roman"/>
                <a:cs typeface="Times New Roman"/>
              </a:rPr>
              <a:t>RGB LED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E5E2E8-9B3B-5030-DCC3-E23AB4451EAD}"/>
              </a:ext>
            </a:extLst>
          </p:cNvPr>
          <p:cNvSpPr txBox="1">
            <a:spLocks/>
          </p:cNvSpPr>
          <p:nvPr/>
        </p:nvSpPr>
        <p:spPr>
          <a:xfrm>
            <a:off x="577774" y="5270252"/>
            <a:ext cx="3677623" cy="1089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700">
                <a:latin typeface="Times New Roman"/>
                <a:cs typeface="Times New Roman"/>
              </a:rPr>
              <a:t>Pins P2.0-2.2 are output GPIO pins to drive the RGB LED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5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A768-EECB-6A1B-E681-C9A4D17BE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11BE-A801-DDB1-49F7-5B77CD4F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62061"/>
            <a:ext cx="8596668" cy="660400"/>
          </a:xfrm>
        </p:spPr>
        <p:txBody>
          <a:bodyPr>
            <a:noAutofit/>
          </a:bodyPr>
          <a:lstStyle/>
          <a:p>
            <a:r>
              <a:rPr lang="en-US" sz="4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Additional Features 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77A63-7A3B-D799-4591-9A0246D5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7863"/>
            <a:ext cx="6775478" cy="4103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"Gesture Control"/Vertical phone control mode</a:t>
            </a:r>
            <a:endParaRPr lang="en-US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"Remote Control"/Horizontal phone control mode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On board push button to switch between modes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Speed control mode: Works for forward/backward, left/right, but not for diagonal directions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Tilting the phone more increases the robot's speed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To map </a:t>
            </a:r>
            <a:r>
              <a:rPr lang="en-US" dirty="0" err="1">
                <a:latin typeface="Times New Roman"/>
                <a:cs typeface="Times New Roman"/>
              </a:rPr>
              <a:t>qx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dirty="0" err="1">
                <a:latin typeface="Times New Roman"/>
                <a:cs typeface="Times New Roman"/>
              </a:rPr>
              <a:t>qy</a:t>
            </a:r>
            <a:r>
              <a:rPr lang="en-US" dirty="0">
                <a:latin typeface="Times New Roman"/>
                <a:cs typeface="Times New Roman"/>
              </a:rPr>
              <a:t> values to a specific speed, we used a linear equation: </a:t>
            </a:r>
            <a:endParaRPr lang="en-US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32048-BD42-114E-273B-76F5DC6FB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77" y="4743181"/>
            <a:ext cx="3395752" cy="419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1CD2EE-94FA-FB05-6925-32068222D1E3}"/>
              </a:ext>
            </a:extLst>
          </p:cNvPr>
          <p:cNvSpPr txBox="1"/>
          <p:nvPr/>
        </p:nvSpPr>
        <p:spPr>
          <a:xfrm>
            <a:off x="9120996" y="661358"/>
            <a:ext cx="1676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ea typeface="+mn-lt"/>
                <a:cs typeface="+mn-lt"/>
              </a:rPr>
              <a:t>https://www.mdpi.com/2227-7102/5/1/26</a:t>
            </a:r>
            <a:endParaRPr lang="en-US" dirty="0"/>
          </a:p>
        </p:txBody>
      </p:sp>
      <p:pic>
        <p:nvPicPr>
          <p:cNvPr id="11" name="Picture 10" descr="Using Inertial Sensors in Smartphones ...">
            <a:extLst>
              <a:ext uri="{FF2B5EF4-FFF2-40B4-BE49-F238E27FC236}">
                <a16:creationId xmlns:a16="http://schemas.microsoft.com/office/drawing/2014/main" id="{7EA89C59-C7C9-6B99-4BAF-CB4C9C3B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135" y="1119727"/>
            <a:ext cx="3088975" cy="21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4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00E69-BF6C-7411-73F3-33E155069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08B7-C49E-837B-A603-0860C10A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62061"/>
            <a:ext cx="8596668" cy="660400"/>
          </a:xfrm>
        </p:spPr>
        <p:txBody>
          <a:bodyPr>
            <a:noAutofit/>
          </a:bodyPr>
          <a:lstStyle/>
          <a:p>
            <a:r>
              <a:rPr lang="en-US" sz="40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Future Improvements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9C794C-9966-5C52-8967-346A2B46B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240"/>
            <a:ext cx="7379327" cy="3945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We can improve this hand-gesture robot by including the distance sensor to avoid obstacles.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We can control robot by using color picker technique or control pad technique.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6000"/>
                    <a:lumOff val="24000"/>
                  </a:schemeClr>
                </a:solidFill>
                <a:latin typeface="Times New Roman"/>
                <a:ea typeface="+mn-lt"/>
                <a:cs typeface="Times New Roman"/>
              </a:rPr>
              <a:t>Implement using a motion sensor, such as the 6050 MPU accelerometer + gyroscope.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6000"/>
                    <a:lumOff val="24000"/>
                  </a:schemeClr>
                </a:solidFill>
                <a:latin typeface="Times New Roman"/>
                <a:cs typeface="Times New Roman"/>
              </a:rPr>
              <a:t>Control speed based on how much the phone is tilted</a:t>
            </a:r>
            <a:endParaRPr lang="en-US" dirty="0">
              <a:solidFill>
                <a:schemeClr val="tx1">
                  <a:lumMod val="76000"/>
                  <a:lumOff val="24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lor wheel&#10;&#10;AI-generated content may be incorrect.">
            <a:extLst>
              <a:ext uri="{FF2B5EF4-FFF2-40B4-BE49-F238E27FC236}">
                <a16:creationId xmlns:a16="http://schemas.microsoft.com/office/drawing/2014/main" id="{1E0F02CB-E3C3-DB5E-0F27-38BB9EC7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495" y="659780"/>
            <a:ext cx="1829010" cy="3178098"/>
          </a:xfrm>
          <a:prstGeom prst="rect">
            <a:avLst/>
          </a:prstGeom>
        </p:spPr>
      </p:pic>
      <p:pic>
        <p:nvPicPr>
          <p:cNvPr id="6" name="Picture 5" descr="A blue circuit board with many small chips&#10;&#10;AI-generated content may be incorrect.">
            <a:extLst>
              <a:ext uri="{FF2B5EF4-FFF2-40B4-BE49-F238E27FC236}">
                <a16:creationId xmlns:a16="http://schemas.microsoft.com/office/drawing/2014/main" id="{F26214A0-783D-3D49-0FF3-41B51CD9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129" y="4426970"/>
            <a:ext cx="2069946" cy="1547465"/>
          </a:xfrm>
          <a:prstGeom prst="rect">
            <a:avLst/>
          </a:prstGeom>
        </p:spPr>
      </p:pic>
      <p:pic>
        <p:nvPicPr>
          <p:cNvPr id="7" name="Picture 6" descr="A group of blue squares with arrows&#10;&#10;AI-generated content may be incorrect.">
            <a:extLst>
              <a:ext uri="{FF2B5EF4-FFF2-40B4-BE49-F238E27FC236}">
                <a16:creationId xmlns:a16="http://schemas.microsoft.com/office/drawing/2014/main" id="{6A46DFE2-E0DA-B9A3-B3E0-1FC557918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59" y="4076346"/>
            <a:ext cx="3526806" cy="1782105"/>
          </a:xfrm>
          <a:prstGeom prst="rect">
            <a:avLst/>
          </a:prstGeom>
        </p:spPr>
      </p:pic>
      <p:pic>
        <p:nvPicPr>
          <p:cNvPr id="4" name="Picture 3" descr="Ultrasonic Distance Sensor - 5V (HC-SR04)">
            <a:extLst>
              <a:ext uri="{FF2B5EF4-FFF2-40B4-BE49-F238E27FC236}">
                <a16:creationId xmlns:a16="http://schemas.microsoft.com/office/drawing/2014/main" id="{95BE1541-43EB-8E4F-C8B3-58795F0D2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9" y="4308282"/>
            <a:ext cx="2435320" cy="15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7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_1712">
            <a:hlinkClick r:id="" action="ppaction://media"/>
            <a:extLst>
              <a:ext uri="{FF2B5EF4-FFF2-40B4-BE49-F238E27FC236}">
                <a16:creationId xmlns:a16="http://schemas.microsoft.com/office/drawing/2014/main" id="{B1ABC385-737E-B0DF-A333-4B49FADBF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8328" y="717630"/>
            <a:ext cx="6400801" cy="56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9140-0EA4-E5B7-DDA5-D948CE99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76" y="251460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6732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FC6C-91CE-41E3-1107-DE6C61963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44880"/>
            <a:ext cx="8596668" cy="741680"/>
          </a:xfrm>
        </p:spPr>
        <p:txBody>
          <a:bodyPr>
            <a:normAutofit/>
          </a:bodyPr>
          <a:lstStyle/>
          <a:p>
            <a:r>
              <a:rPr lang="en-US" sz="40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87212-1E32-DADE-8235-C53BD9B1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53920"/>
            <a:ext cx="8596668" cy="2580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The goal of this project is to design 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sensor-based tilt/ gesture-controlled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robot using MSP432 microcontroller and Adafruit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Bluefruit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 LE UART Friend module.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The robot can be controlled by transmitting quaternion sensor readings wirelessly to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Bluefruit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 LE module using the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bluefruitConnect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 app on an iOS smartphone, and then that received data will transmit to MSP432 microcontroller via UART serial communication interface.</a:t>
            </a:r>
          </a:p>
        </p:txBody>
      </p:sp>
    </p:spTree>
    <p:extLst>
      <p:ext uri="{BB962C8B-B14F-4D97-AF65-F5344CB8AC3E}">
        <p14:creationId xmlns:p14="http://schemas.microsoft.com/office/powerpoint/2010/main" val="28965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3B8D-2FC9-4F0C-1749-7F1B99D0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54" y="852198"/>
            <a:ext cx="8596668" cy="721360"/>
          </a:xfrm>
        </p:spPr>
        <p:txBody>
          <a:bodyPr>
            <a:normAutofit/>
          </a:bodyPr>
          <a:lstStyle/>
          <a:p>
            <a:r>
              <a:rPr lang="en-US" sz="40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D1B63-3A82-BBC9-4144-F3E5325E6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254" y="200310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latin typeface="Times New Roman"/>
                <a:cs typeface="Times New Roman"/>
              </a:rPr>
              <a:t>MSP432 </a:t>
            </a:r>
            <a:r>
              <a:rPr lang="en-US" sz="2000" err="1">
                <a:latin typeface="Times New Roman"/>
                <a:cs typeface="Times New Roman"/>
              </a:rPr>
              <a:t>LaunchPad</a:t>
            </a:r>
            <a:endParaRPr lang="en-US" sz="2000">
              <a:latin typeface="Times New Roman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latin typeface="Times New Roman"/>
                <a:cs typeface="Times New Roman"/>
              </a:rPr>
              <a:t>USB-A to Micro-USB cable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latin typeface="Times New Roman"/>
                <a:cs typeface="Times New Roman"/>
              </a:rPr>
              <a:t>TI-RSLK MAX Chassis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latin typeface="Times New Roman"/>
                <a:cs typeface="Times New Roman"/>
              </a:rPr>
              <a:t>Adafruit BLE UART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latin typeface="Times New Roman"/>
                <a:cs typeface="Times New Roman"/>
              </a:rPr>
              <a:t>Jumper Wires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latin typeface="Times New Roman"/>
                <a:cs typeface="Times New Roman"/>
              </a:rPr>
              <a:t>3.3 V DC power supply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latin typeface="Times New Roman"/>
                <a:cs typeface="Times New Roman"/>
              </a:rPr>
              <a:t>iOS Smartphone built in sensors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err="1">
                <a:latin typeface="Times New Roman"/>
                <a:cs typeface="Times New Roman"/>
              </a:rPr>
              <a:t>BluefruitConnect</a:t>
            </a:r>
            <a:r>
              <a:rPr lang="en-US" sz="2000">
                <a:latin typeface="Times New Roman"/>
                <a:cs typeface="Times New Roman"/>
              </a:rPr>
              <a:t> app</a:t>
            </a:r>
          </a:p>
        </p:txBody>
      </p:sp>
      <p:pic>
        <p:nvPicPr>
          <p:cNvPr id="6" name="Picture 5" descr="A red robot with wheels and wires&#10;&#10;AI-generated content may be incorrect.">
            <a:extLst>
              <a:ext uri="{FF2B5EF4-FFF2-40B4-BE49-F238E27FC236}">
                <a16:creationId xmlns:a16="http://schemas.microsoft.com/office/drawing/2014/main" id="{3F0FC50D-B034-9FCB-F2EC-BC231A41F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02808" y="1792452"/>
            <a:ext cx="3880773" cy="385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0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18BD-0279-F663-3690-7C6A6930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54" y="833120"/>
            <a:ext cx="8596668" cy="680720"/>
          </a:xfrm>
        </p:spPr>
        <p:txBody>
          <a:bodyPr>
            <a:noAutofit/>
          </a:bodyPr>
          <a:lstStyle/>
          <a:p>
            <a:r>
              <a:rPr lang="en-US" sz="40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Diagram: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FB5FF5-1060-4827-1486-96C9AF00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0237"/>
            <a:ext cx="7152640" cy="4043363"/>
          </a:xfrm>
        </p:spPr>
      </p:pic>
    </p:spTree>
    <p:extLst>
      <p:ext uri="{BB962C8B-B14F-4D97-AF65-F5344CB8AC3E}">
        <p14:creationId xmlns:p14="http://schemas.microsoft.com/office/powerpoint/2010/main" val="172679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1E9A-A8F2-FB5D-43B6-85B99ECD7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6638"/>
            <a:ext cx="8596668" cy="774890"/>
          </a:xfrm>
        </p:spPr>
        <p:txBody>
          <a:bodyPr>
            <a:normAutofit/>
          </a:bodyPr>
          <a:lstStyle/>
          <a:p>
            <a:r>
              <a:rPr lang="en-US" sz="40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Adafruit BLE UART Module Pinout: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79B1F3-B898-3964-4D63-550BF65FE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8374031"/>
              </p:ext>
            </p:extLst>
          </p:nvPr>
        </p:nvGraphicFramePr>
        <p:xfrm>
          <a:off x="677334" y="2064335"/>
          <a:ext cx="4744898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1305">
                  <a:extLst>
                    <a:ext uri="{9D8B030D-6E8A-4147-A177-3AD203B41FA5}">
                      <a16:colId xmlns:a16="http://schemas.microsoft.com/office/drawing/2014/main" val="282117827"/>
                    </a:ext>
                  </a:extLst>
                </a:gridCol>
                <a:gridCol w="2723593">
                  <a:extLst>
                    <a:ext uri="{9D8B030D-6E8A-4147-A177-3AD203B41FA5}">
                      <a16:colId xmlns:a16="http://schemas.microsoft.com/office/drawing/2014/main" val="4083772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Adafruit BLE</a:t>
                      </a:r>
                    </a:p>
                    <a:p>
                      <a:pPr algn="ctr"/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UART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MSP432 </a:t>
                      </a:r>
                      <a:r>
                        <a:rPr lang="en-US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LaunchPad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9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13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459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P9.6(PM_UCA3RXD)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45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P9.7(PM_UCA3TXD)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8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242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Connected(N/C)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1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902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DFU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Connected(N/C)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8374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AC04CAE-8D8E-84DA-877B-C400BD59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064335"/>
            <a:ext cx="2967789" cy="36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8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AE54-B458-7809-5771-CC9AB4265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41680"/>
            <a:ext cx="8596668" cy="629920"/>
          </a:xfrm>
        </p:spPr>
        <p:txBody>
          <a:bodyPr>
            <a:noAutofit/>
          </a:bodyPr>
          <a:lstStyle/>
          <a:p>
            <a:r>
              <a:rPr lang="en-US" sz="4000" b="1" u="sng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BluefruitConnect</a:t>
            </a:r>
            <a:r>
              <a:rPr lang="en-US" sz="40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 Sensor: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D924-8252-F7DC-C230-DCA16FBCA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1483"/>
            <a:ext cx="8596668" cy="43175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The bluefruitConnect app has controller mode, which provides different ways to send data to bluefruit LE module such as sensor data, color picker, and control pad.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It sends data ten times per second.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Type of sensor data:</a:t>
            </a:r>
          </a:p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7E082B-2DC8-F5BA-7BE5-CD766D99B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456414"/>
              </p:ext>
            </p:extLst>
          </p:nvPr>
        </p:nvGraphicFramePr>
        <p:xfrm>
          <a:off x="1016000" y="3542002"/>
          <a:ext cx="765048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2068">
                  <a:extLst>
                    <a:ext uri="{9D8B030D-6E8A-4147-A177-3AD203B41FA5}">
                      <a16:colId xmlns:a16="http://schemas.microsoft.com/office/drawing/2014/main" val="2924134075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239628027"/>
                    </a:ext>
                  </a:extLst>
                </a:gridCol>
                <a:gridCol w="5204652">
                  <a:extLst>
                    <a:ext uri="{9D8B030D-6E8A-4147-A177-3AD203B41FA5}">
                      <a16:colId xmlns:a16="http://schemas.microsoft.com/office/drawing/2014/main" val="7731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Sensor Name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Prefix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Packet Format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820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"/>
                        </a:rPr>
                        <a:t>Quaternion</a:t>
                      </a:r>
                      <a:endParaRPr lang="en-US" dirty="0">
                        <a:latin typeface="time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!Q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[‘!’] [‘Q’] [float x] [float y] [float z] [float w] [CRC]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47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cs typeface="Times New Roman"/>
                        </a:rPr>
                        <a:t>Accelerometer</a:t>
                      </a:r>
                      <a:endParaRPr lang="en-US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!A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[‘!’] [‘A’] [float x] [float y] [float z] [CRC]</a:t>
                      </a:r>
                      <a:endParaRPr lang="en-US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Gyroscope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!G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[‘!’] [‘G’] [float x] [float y] [float z] [CRC]</a:t>
                      </a:r>
                      <a:endParaRPr lang="en-US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02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Magnetometer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!M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[‘!’] [‘M’] [float x] [float y] [float z] [CRC]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8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!L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[‘!’] [‘L’] [float lat.] [float long.] [float alt.] [CRC]</a:t>
                      </a:r>
                      <a:endParaRPr lang="en-US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0932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B65279-0E0F-EFD7-5749-F1D3D5C37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875769"/>
              </p:ext>
            </p:extLst>
          </p:nvPr>
        </p:nvGraphicFramePr>
        <p:xfrm>
          <a:off x="1016000" y="3547082"/>
          <a:ext cx="7650480" cy="2219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2068">
                  <a:extLst>
                    <a:ext uri="{9D8B030D-6E8A-4147-A177-3AD203B41FA5}">
                      <a16:colId xmlns:a16="http://schemas.microsoft.com/office/drawing/2014/main" val="2924134075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239628027"/>
                    </a:ext>
                  </a:extLst>
                </a:gridCol>
                <a:gridCol w="5204652">
                  <a:extLst>
                    <a:ext uri="{9D8B030D-6E8A-4147-A177-3AD203B41FA5}">
                      <a16:colId xmlns:a16="http://schemas.microsoft.com/office/drawing/2014/main" val="77312101"/>
                    </a:ext>
                  </a:extLst>
                </a:gridCol>
              </a:tblGrid>
              <a:tr h="185045">
                <a:tc>
                  <a:txBody>
                    <a:bodyPr/>
                    <a:lstStyle/>
                    <a:p>
                      <a:r>
                        <a:rPr lang="en-US" dirty="0"/>
                        <a:t>Sensor Name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Prefix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Packet Format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820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"/>
                        </a:rPr>
                        <a:t>Quaternion</a:t>
                      </a:r>
                      <a:endParaRPr lang="en-US" dirty="0">
                        <a:latin typeface="time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!Q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[‘!’] [‘Q’] [float x] [float y] [float z] [float w] [CRC]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47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cs typeface="Times New Roman"/>
                        </a:rPr>
                        <a:t>Accelerometer</a:t>
                      </a:r>
                      <a:endParaRPr lang="en-US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!A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[‘!’] [‘A’] [float x] [float y] [float z] [CRC]</a:t>
                      </a:r>
                      <a:endParaRPr lang="en-US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7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Gyroscope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!G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[‘!’] [‘G’] [float x] [float y] [float z] [CRC]</a:t>
                      </a:r>
                      <a:endParaRPr lang="en-US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02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Magnetometer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!M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[‘!’] [‘M’] [float x] [float y] [float z] [CRC]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8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!L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[‘!’] [‘L’] [float lat.] [float long.] [float alt.] [CRC]</a:t>
                      </a:r>
                      <a:endParaRPr lang="en-US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093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41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2FDC-4746-EF7C-8EC3-085D487A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23318"/>
            <a:ext cx="8596668" cy="660400"/>
          </a:xfrm>
        </p:spPr>
        <p:txBody>
          <a:bodyPr>
            <a:noAutofit/>
          </a:bodyPr>
          <a:lstStyle/>
          <a:p>
            <a:r>
              <a:rPr lang="en-US" sz="40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Quaternion Sensor: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E715A-FCE6-D3EA-5E38-81C04878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3909"/>
            <a:ext cx="4857192" cy="38807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Quaternion values are the combined data of the accelerometer, gyroscope, and magnetometer readings.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Used to represent 3-D direction/orientation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All 4 values are limited to [-1,1]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Quaternion Values: {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qx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qy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qz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qw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Times New Roman"/>
                <a:cs typeface="Times New Roman"/>
              </a:rPr>
              <a:t>qx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(roll):- tilt forward and backward (+x axis and –x  axis)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Times New Roman"/>
                <a:cs typeface="Times New Roman"/>
              </a:rPr>
              <a:t>qy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 (pitch):- 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rotate left and right (+y axis and –y axis)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Times New Roman"/>
                <a:cs typeface="Times New Roman"/>
              </a:rPr>
              <a:t>qz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(yaw):-  move left and right with gravity (+z axis and –z axis)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Times New Roman"/>
                <a:cs typeface="Times New Roman"/>
              </a:rPr>
              <a:t>qw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:- real/scalar part of the combined data</a:t>
            </a:r>
          </a:p>
        </p:txBody>
      </p:sp>
      <p:pic>
        <p:nvPicPr>
          <p:cNvPr id="4" name="Picture 3" descr="A blue and red airplane&#10;&#10;AI-generated content may be incorrect.">
            <a:extLst>
              <a:ext uri="{FF2B5EF4-FFF2-40B4-BE49-F238E27FC236}">
                <a16:creationId xmlns:a16="http://schemas.microsoft.com/office/drawing/2014/main" id="{84A9EC96-B595-9956-2B8D-EAA08251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3" y="721577"/>
            <a:ext cx="3607883" cy="2710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537519-12AF-0FEA-0A08-9CC67F04ECFC}"/>
              </a:ext>
            </a:extLst>
          </p:cNvPr>
          <p:cNvSpPr txBox="1"/>
          <p:nvPr/>
        </p:nvSpPr>
        <p:spPr>
          <a:xfrm>
            <a:off x="7537977" y="3357013"/>
            <a:ext cx="191008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Times New Roman"/>
                <a:ea typeface="+mn-lt"/>
                <a:cs typeface="+mn-lt"/>
              </a:rPr>
              <a:t>https://en.wikipedia.org/wiki/Aircraft_principal_axes</a:t>
            </a:r>
          </a:p>
        </p:txBody>
      </p:sp>
    </p:spTree>
    <p:extLst>
      <p:ext uri="{BB962C8B-B14F-4D97-AF65-F5344CB8AC3E}">
        <p14:creationId xmlns:p14="http://schemas.microsoft.com/office/powerpoint/2010/main" val="32888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27C5-A437-2B79-A5F7-664F4728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767C-2A31-4CA3-3C17-6DD4D0E2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23318"/>
            <a:ext cx="8596668" cy="660400"/>
          </a:xfrm>
        </p:spPr>
        <p:txBody>
          <a:bodyPr>
            <a:noAutofit/>
          </a:bodyPr>
          <a:lstStyle/>
          <a:p>
            <a:r>
              <a:rPr lang="en-US" sz="40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Reading Quaternion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8298C-1D1A-F84F-2F47-E9083EFC6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3909"/>
            <a:ext cx="541475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Quaternion packets are sent from the app as: </a:t>
            </a:r>
            <a:endParaRPr lang="en-US" dirty="0">
              <a:solidFill>
                <a:schemeClr val="dk1"/>
              </a:solidFill>
              <a:latin typeface="Trebuchet MS" panose="020B0603020202020204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</a:rPr>
              <a:t>Format: 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[‘!’] [‘Q’] [float x] [float y] [float z] [float w] [CRC]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'!', 'Q', and CRC are each 1 byte, each float is 4 bytes -&gt; 19 bytes of data to read.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dk1"/>
                </a:solidFill>
                <a:latin typeface="Times New Roman"/>
                <a:cs typeface="Times New Roman"/>
              </a:rPr>
              <a:t>BLE_UART_Read_Q_Packet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: Reads a number of bytes defined by the </a:t>
            </a:r>
            <a:r>
              <a:rPr lang="en-US" dirty="0" err="1">
                <a:solidFill>
                  <a:schemeClr val="dk1"/>
                </a:solidFill>
                <a:latin typeface="Times New Roman"/>
                <a:cs typeface="Times New Roman"/>
              </a:rPr>
              <a:t>buffer_size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 parameter. Stores read bytes into a uint8_t array.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Every 100 </a:t>
            </a:r>
            <a:r>
              <a:rPr lang="en-US" dirty="0" err="1">
                <a:solidFill>
                  <a:schemeClr val="dk1"/>
                </a:solidFill>
                <a:latin typeface="Times New Roman"/>
                <a:cs typeface="Times New Roman"/>
              </a:rPr>
              <a:t>ms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: Read and process a packet.</a:t>
            </a:r>
          </a:p>
          <a:p>
            <a:pPr>
              <a:buFont typeface="Wingdings 3" panose="05000000000000000000" pitchFamily="2" charset="2"/>
              <a:buChar char=""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40404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CA3BF9-5787-ECAC-5279-D3B37F31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831" y="923318"/>
            <a:ext cx="4314825" cy="226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186C4-570A-8DF7-3105-7AEF435B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916" y="3738624"/>
            <a:ext cx="4055661" cy="267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8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6E681-609B-7713-86AD-F5CFB494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3FF0-EAAE-4A12-61B3-556DC186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23318"/>
            <a:ext cx="8596668" cy="660400"/>
          </a:xfrm>
        </p:spPr>
        <p:txBody>
          <a:bodyPr>
            <a:noAutofit/>
          </a:bodyPr>
          <a:lstStyle/>
          <a:p>
            <a:r>
              <a:rPr lang="en-US" sz="4000" b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Processing Quaternion Data #1: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2A71B-87C3-9FBB-3D5D-0008648A5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3909"/>
            <a:ext cx="541475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We got an unexpected byte at the beginning of each packet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Copied the array into a new array without the 1st byte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Use the </a:t>
            </a:r>
            <a:r>
              <a:rPr lang="en-US" b="1" dirty="0" err="1">
                <a:solidFill>
                  <a:schemeClr val="dk1"/>
                </a:solidFill>
                <a:latin typeface="Times New Roman"/>
                <a:cs typeface="Times New Roman"/>
              </a:rPr>
              <a:t>memcpy</a:t>
            </a: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</a:rPr>
              <a:t> 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C function to extract the floating point quaternion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Tilt your phone to the right -&gt; </a:t>
            </a:r>
            <a:r>
              <a:rPr lang="en-US" dirty="0" err="1">
                <a:solidFill>
                  <a:schemeClr val="dk1"/>
                </a:solidFill>
                <a:latin typeface="Times New Roman"/>
                <a:cs typeface="Times New Roman"/>
              </a:rPr>
              <a:t>qy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 increases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Tilt the top/head of your phone up -&gt; </a:t>
            </a:r>
            <a:r>
              <a:rPr lang="en-US" dirty="0" err="1">
                <a:solidFill>
                  <a:schemeClr val="dk1"/>
                </a:solidFill>
                <a:latin typeface="Times New Roman"/>
                <a:cs typeface="Times New Roman"/>
              </a:rPr>
              <a:t>qx</a:t>
            </a: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 increases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404040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E94C2F9-0D4E-0717-A39A-F3F7D408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05" y="3974044"/>
            <a:ext cx="3752385" cy="1364398"/>
          </a:xfrm>
          <a:prstGeom prst="rect">
            <a:avLst/>
          </a:prstGeom>
        </p:spPr>
      </p:pic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4BFED2D5-2466-04DF-4603-F5F21F8E9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44" y="1939499"/>
            <a:ext cx="5311001" cy="1585100"/>
          </a:xfrm>
          <a:prstGeom prst="rect">
            <a:avLst/>
          </a:prstGeom>
        </p:spPr>
      </p:pic>
      <p:pic>
        <p:nvPicPr>
          <p:cNvPr id="11" name="Picture 10" descr="A number and numbers on a white background&#10;&#10;AI-generated content may be incorrect.">
            <a:extLst>
              <a:ext uri="{FF2B5EF4-FFF2-40B4-BE49-F238E27FC236}">
                <a16:creationId xmlns:a16="http://schemas.microsoft.com/office/drawing/2014/main" id="{9ADB5394-0C55-21AC-AB98-365BEAC0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71" y="5173579"/>
            <a:ext cx="5527914" cy="13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549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bf3d9ff-3173-4835-a03d-4c226091be5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68C40A1AD3DC49A425D92A9CAD776A" ma:contentTypeVersion="6" ma:contentTypeDescription="Create a new document." ma:contentTypeScope="" ma:versionID="618b3085fcdac50c90408666513e4954">
  <xsd:schema xmlns:xsd="http://www.w3.org/2001/XMLSchema" xmlns:xs="http://www.w3.org/2001/XMLSchema" xmlns:p="http://schemas.microsoft.com/office/2006/metadata/properties" xmlns:ns3="dbf3d9ff-3173-4835-a03d-4c226091be57" targetNamespace="http://schemas.microsoft.com/office/2006/metadata/properties" ma:root="true" ma:fieldsID="e10f8fe1d191810cddaf55c52dc41c6e" ns3:_="">
    <xsd:import namespace="dbf3d9ff-3173-4835-a03d-4c226091be5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3d9ff-3173-4835-a03d-4c226091be5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74AFC-7219-4A19-B1E3-0CCBB84363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334A6B-366D-4B12-848F-70C4A00E3A52}">
  <ds:schemaRefs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bf3d9ff-3173-4835-a03d-4c226091be5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E8A8561-0517-4766-80F2-095F1AC82EF8}">
  <ds:schemaRefs>
    <ds:schemaRef ds:uri="dbf3d9ff-3173-4835-a03d-4c226091be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195</TotalTime>
  <Words>1065</Words>
  <Application>Microsoft Office PowerPoint</Application>
  <PresentationFormat>Widescreen</PresentationFormat>
  <Paragraphs>151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time</vt:lpstr>
      <vt:lpstr>Times New Roman</vt:lpstr>
      <vt:lpstr>Trebuchet MS</vt:lpstr>
      <vt:lpstr>Wingdings</vt:lpstr>
      <vt:lpstr>Wingdings 3</vt:lpstr>
      <vt:lpstr>Facet</vt:lpstr>
      <vt:lpstr>Tilt/Gesture Controlled Robot</vt:lpstr>
      <vt:lpstr>Objectives:</vt:lpstr>
      <vt:lpstr>Components:</vt:lpstr>
      <vt:lpstr>Block Diagram:</vt:lpstr>
      <vt:lpstr>Adafruit BLE UART Module Pinout:</vt:lpstr>
      <vt:lpstr>BluefruitConnect App Sensor:</vt:lpstr>
      <vt:lpstr>Quaternion Sensor:</vt:lpstr>
      <vt:lpstr>Reading Quaternion Data:</vt:lpstr>
      <vt:lpstr>Processing Quaternion Data #1:</vt:lpstr>
      <vt:lpstr>Processing Quaternion Data #2:</vt:lpstr>
      <vt:lpstr>Other Elements:</vt:lpstr>
      <vt:lpstr>Additional Features </vt:lpstr>
      <vt:lpstr>Future Improvements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Patel, Prachi</dc:creator>
  <cp:lastModifiedBy>Patel, Prachi</cp:lastModifiedBy>
  <cp:revision>52</cp:revision>
  <dcterms:created xsi:type="dcterms:W3CDTF">2025-12-06T04:31:30Z</dcterms:created>
  <dcterms:modified xsi:type="dcterms:W3CDTF">2025-12-15T06:22:47Z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0x0101004268C40A1AD3DC49A425D92A9CAD776A</vt:lpwstr>
  </property>
</Properties>
</file>